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4" r:id="rId14"/>
    <p:sldId id="282" r:id="rId15"/>
    <p:sldId id="267" r:id="rId16"/>
    <p:sldId id="269" r:id="rId17"/>
    <p:sldId id="272" r:id="rId18"/>
    <p:sldId id="273" r:id="rId19"/>
    <p:sldId id="270" r:id="rId20"/>
    <p:sldId id="271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00C"/>
    <a:srgbClr val="A52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19"/>
  </p:normalViewPr>
  <p:slideViewPr>
    <p:cSldViewPr snapToGrid="0" snapToObjects="1">
      <p:cViewPr varScale="1">
        <p:scale>
          <a:sx n="187" d="100"/>
          <a:sy n="187" d="100"/>
        </p:scale>
        <p:origin x="5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330F-A7AA-0E43-A719-118395311CE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56A03-F700-C64F-90A6-D7FF0108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557F4-E644-2B4B-9D6E-488A9101BCEA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50254-7FE9-9244-8E48-7D1E0AA1A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0254-7FE9-9244-8E48-7D1E0AA1A8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50254-7FE9-9244-8E48-7D1E0AA1A89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7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92BD-8BD5-DC47-994F-B75DCA7F6638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40867-0FED-8D40-8FD3-C100E1DB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0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bertalegalservices.co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01" y="3371691"/>
            <a:ext cx="6858000" cy="2791783"/>
          </a:xfrm>
        </p:spPr>
        <p:txBody>
          <a:bodyPr/>
          <a:lstStyle/>
          <a:p>
            <a:pPr algn="l"/>
            <a:r>
              <a:rPr lang="en-US" dirty="0"/>
              <a:t>An introduction to the Limited Legal Services </a:t>
            </a:r>
            <a:r>
              <a:rPr lang="en-US" dirty="0" smtClean="0"/>
              <a:t>Project for participating lawyers</a:t>
            </a:r>
            <a:endParaRPr lang="en-US" dirty="0"/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Rob Harvie QC, </a:t>
            </a:r>
            <a:r>
              <a:rPr lang="en-US" sz="1400" i="1" dirty="0"/>
              <a:t>Huckvale LLP</a:t>
            </a:r>
          </a:p>
          <a:p>
            <a:pPr algn="l"/>
            <a:r>
              <a:rPr lang="en-US" sz="1400" dirty="0"/>
              <a:t>John-Paul Boyd, </a:t>
            </a:r>
            <a:r>
              <a:rPr lang="en-US" sz="1400" i="1" dirty="0"/>
              <a:t>Canadian Research Institute for Law and the Family</a:t>
            </a:r>
          </a:p>
          <a:p>
            <a:pPr algn="l"/>
            <a:endParaRPr lang="en-US" sz="1400" i="1" dirty="0"/>
          </a:p>
          <a:p>
            <a:pPr algn="l"/>
            <a:r>
              <a:rPr lang="en-US" sz="1400" dirty="0"/>
              <a:t>Friday 10 March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98368"/>
            <a:ext cx="5866256" cy="125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7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Project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Offshoot of project of people involved in CBA Alberta’s Access to Justice Committee</a:t>
            </a:r>
          </a:p>
          <a:p>
            <a:r>
              <a:rPr lang="en-US" dirty="0"/>
              <a:t>Pet project of Rob’s, largely responsible for moving project forward and maintaining momentum</a:t>
            </a:r>
          </a:p>
          <a:p>
            <a:r>
              <a:rPr lang="en-US" dirty="0"/>
              <a:t>Goals of project fit with objects of Canadian Research Institute for Law and the Family</a:t>
            </a:r>
          </a:p>
          <a:p>
            <a:r>
              <a:rPr lang="en-US" dirty="0"/>
              <a:t>Opportunity to gather first empirical data about usefulness of limited scope work: does it have the effect we think it does or not?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9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plan for project based on Rob’s earlier vision</a:t>
            </a:r>
          </a:p>
          <a:p>
            <a:r>
              <a:rPr lang="en-US" dirty="0"/>
              <a:t>Funding sought without success from Gov’t of Alberta, Law Society of Alberta, Law Foundation of Alberta, others</a:t>
            </a:r>
          </a:p>
          <a:p>
            <a:r>
              <a:rPr lang="en-US" dirty="0"/>
              <a:t>Grant received from cy-</a:t>
            </a:r>
            <a:r>
              <a:rPr lang="en-US" dirty="0" err="1"/>
              <a:t>près</a:t>
            </a:r>
            <a:r>
              <a:rPr lang="en-US" dirty="0"/>
              <a:t> fund administered by Law Foundation of Ontario</a:t>
            </a:r>
          </a:p>
          <a:p>
            <a:r>
              <a:rPr lang="en-US" dirty="0"/>
              <a:t>Institute managing project and responsible for evaluation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0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2-year term, following which Institute will produce final report and participate with Rob in disseminating results to justice system stakeholders and policy-makers</a:t>
            </a:r>
          </a:p>
          <a:p>
            <a:r>
              <a:rPr lang="en-US" dirty="0"/>
              <a:t>18-month data collection period, information to be collected from</a:t>
            </a:r>
          </a:p>
          <a:p>
            <a:pPr lvl="1"/>
            <a:r>
              <a:rPr lang="en-US" dirty="0"/>
              <a:t>Participating lawyers</a:t>
            </a:r>
          </a:p>
          <a:p>
            <a:pPr lvl="1"/>
            <a:r>
              <a:rPr lang="en-US" dirty="0"/>
              <a:t>Clients of participating lawyers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3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75600" cy="4351338"/>
          </a:xfrm>
        </p:spPr>
        <p:txBody>
          <a:bodyPr>
            <a:normAutofit/>
          </a:bodyPr>
          <a:lstStyle/>
          <a:p>
            <a:r>
              <a:rPr lang="en-US" dirty="0"/>
              <a:t>Project will be promoted among provincial and local bar associations, trial court benches, court administrators, legal clinics and other client-facing groups</a:t>
            </a:r>
          </a:p>
          <a:p>
            <a:r>
              <a:rPr lang="en-US" dirty="0"/>
              <a:t>Pamphlets have been prepared for potential volunteer lawyers</a:t>
            </a:r>
          </a:p>
          <a:p>
            <a:r>
              <a:rPr lang="en-US" dirty="0"/>
              <a:t>Pamphlets and business cards are being prepared for clients and stakeholder distribution</a:t>
            </a:r>
          </a:p>
          <a:p>
            <a:r>
              <a:rPr lang="en-US" dirty="0"/>
              <a:t>Project website is at </a:t>
            </a:r>
            <a:r>
              <a:rPr lang="en-US" dirty="0" err="1"/>
              <a:t>albertalegalservices.com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6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Ulterior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75600" cy="4351338"/>
          </a:xfrm>
        </p:spPr>
        <p:txBody>
          <a:bodyPr>
            <a:normAutofit/>
          </a:bodyPr>
          <a:lstStyle/>
          <a:p>
            <a:r>
              <a:rPr lang="en-US" dirty="0"/>
              <a:t>We also want the project to:</a:t>
            </a:r>
          </a:p>
          <a:p>
            <a:pPr lvl="1"/>
            <a:r>
              <a:rPr lang="en-US" dirty="0"/>
              <a:t>Significantly increase awareness of limited scope services among the bench, bar and public</a:t>
            </a:r>
          </a:p>
          <a:p>
            <a:pPr lvl="1"/>
            <a:r>
              <a:rPr lang="en-US" dirty="0"/>
              <a:t>Encourage lawyers to provide limited scope work as a means of improving access to justice in Alberta, and dispel the myths and preconceptions that discourage lawyers from providing limited services</a:t>
            </a:r>
          </a:p>
          <a:p>
            <a:pPr lvl="1"/>
            <a:r>
              <a:rPr lang="en-US" dirty="0"/>
              <a:t>Have a lasting effect on how legal services are provided in the province</a:t>
            </a:r>
          </a:p>
          <a:p>
            <a:r>
              <a:rPr lang="en-US" dirty="0"/>
              <a:t>The results of this project </a:t>
            </a:r>
            <a:r>
              <a:rPr lang="en-US" i="1" dirty="0"/>
              <a:t>will</a:t>
            </a:r>
            <a:r>
              <a:rPr lang="en-US" dirty="0"/>
              <a:t> have a national impact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3. Expectations</a:t>
            </a:r>
            <a:endParaRPr lang="en-US" dirty="0">
              <a:solidFill>
                <a:srgbClr val="9220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Participating in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Participants may join or leave the project at any time, without restriction</a:t>
            </a:r>
          </a:p>
          <a:p>
            <a:r>
              <a:rPr lang="en-US" dirty="0"/>
              <a:t>All participants are asked to watch this introductory webinar to ensure a common baseline of information</a:t>
            </a:r>
          </a:p>
          <a:p>
            <a:r>
              <a:rPr lang="en-US" dirty="0"/>
              <a:t>All participants are asked to provide a photo and biographical information for the project website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Expectations of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recommend taking part of a client’s case on a limited scope basis only when limited scope work suits:</a:t>
            </a:r>
          </a:p>
          <a:p>
            <a:pPr lvl="1"/>
            <a:r>
              <a:rPr lang="en-US" dirty="0"/>
              <a:t>The client and the client’s circumstances</a:t>
            </a:r>
          </a:p>
          <a:p>
            <a:pPr lvl="1"/>
            <a:r>
              <a:rPr lang="en-US" dirty="0"/>
              <a:t>The legal problem or issue</a:t>
            </a:r>
          </a:p>
          <a:p>
            <a:r>
              <a:rPr lang="en-US" i="1" dirty="0"/>
              <a:t>Do not </a:t>
            </a:r>
            <a:r>
              <a:rPr lang="en-US" dirty="0"/>
              <a:t>recommend limited scope retainer </a:t>
            </a:r>
            <a:r>
              <a:rPr lang="en-US" dirty="0" smtClean="0"/>
              <a:t>approach to file if </a:t>
            </a:r>
            <a:r>
              <a:rPr lang="en-US" dirty="0"/>
              <a:t>it’s not appropriate!</a:t>
            </a:r>
          </a:p>
          <a:p>
            <a:r>
              <a:rPr lang="en-US" dirty="0"/>
              <a:t>No expectations as to volume of limited scope files, but taking a file on a limited scope basis every 3 or 4 months would be </a:t>
            </a:r>
            <a:r>
              <a:rPr lang="en-US" dirty="0" smtClean="0"/>
              <a:t>good goal to set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11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You and your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may charge for your services as you wish, no discount or other consideration is required</a:t>
            </a:r>
          </a:p>
          <a:p>
            <a:r>
              <a:rPr lang="en-US" dirty="0"/>
              <a:t>Please let us know if you are providing services on a flat-rate basis, this information should be included in your bio on the website</a:t>
            </a:r>
          </a:p>
          <a:p>
            <a:r>
              <a:rPr lang="en-US" dirty="0"/>
              <a:t>We will promote you and your services through the project website for the duration of the project</a:t>
            </a:r>
          </a:p>
          <a:p>
            <a:r>
              <a:rPr lang="en-US" dirty="0"/>
              <a:t>Participants will also be listed in the database of the NSRLP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36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Evaluation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complete a </a:t>
            </a:r>
            <a:r>
              <a:rPr lang="en-US" i="1" dirty="0"/>
              <a:t>brief </a:t>
            </a:r>
            <a:r>
              <a:rPr lang="en-US" dirty="0"/>
              <a:t>electronic survey at the conclusion of each limited scope file</a:t>
            </a:r>
          </a:p>
          <a:p>
            <a:r>
              <a:rPr lang="en-US" dirty="0"/>
              <a:t>You will refer the client to a separate, longer electronic survey and do what you reasonably can to encourage the client to complete that survey</a:t>
            </a:r>
          </a:p>
          <a:p>
            <a:pPr lvl="1"/>
            <a:r>
              <a:rPr lang="en-US" dirty="0"/>
              <a:t>Pre-paid Visa cards have been arranged to incentivize client participation</a:t>
            </a:r>
          </a:p>
          <a:p>
            <a:r>
              <a:rPr lang="en-US" dirty="0"/>
              <a:t>You will complete a longer, but still relatively short, electronic survey every 5 or 6 months to obtain your retrospective opinions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1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Limited legal services and access to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the project came to 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Expectations of participating lawyers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Ethical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the model retainer agreement and other project resources for lawyers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 the project</a:t>
            </a:r>
          </a:p>
        </p:txBody>
      </p:sp>
    </p:spTree>
    <p:extLst>
      <p:ext uri="{BB962C8B-B14F-4D97-AF65-F5344CB8AC3E}">
        <p14:creationId xmlns:p14="http://schemas.microsoft.com/office/powerpoint/2010/main" val="1660974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to all surveys are anonymous and kept in confidence</a:t>
            </a:r>
          </a:p>
          <a:p>
            <a:r>
              <a:rPr lang="en-US" dirty="0"/>
              <a:t>Client surveys cannot and will not be linked to lawyer surveys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will not </a:t>
            </a:r>
            <a:r>
              <a:rPr lang="en-US" dirty="0"/>
              <a:t>be identified as your clients’ counsel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will not </a:t>
            </a:r>
            <a:r>
              <a:rPr lang="en-US" dirty="0"/>
              <a:t>be identified or identifiable from your survey responses</a:t>
            </a:r>
          </a:p>
          <a:p>
            <a:r>
              <a:rPr lang="en-US" dirty="0"/>
              <a:t>Survey results will be reported in </a:t>
            </a:r>
            <a:r>
              <a:rPr lang="en-US" dirty="0" smtClean="0"/>
              <a:t>aggregate only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1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4. Ethical </a:t>
            </a:r>
            <a:r>
              <a:rPr lang="en-US" dirty="0">
                <a:solidFill>
                  <a:srgbClr val="92200C"/>
                </a:solidFill>
              </a:rPr>
              <a:t>considerations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1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 smtClean="0"/>
              <a:t>Lawyers’ </a:t>
            </a:r>
            <a:r>
              <a:rPr lang="en-US" dirty="0"/>
              <a:t>ethical and competency obligations not diminished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r>
              <a:rPr lang="en-US" dirty="0"/>
              <a:t>Specific to </a:t>
            </a:r>
            <a:r>
              <a:rPr lang="en-US" dirty="0" smtClean="0"/>
              <a:t>limited </a:t>
            </a:r>
            <a:r>
              <a:rPr lang="en-US" dirty="0"/>
              <a:t>s</a:t>
            </a:r>
            <a:r>
              <a:rPr lang="en-US" dirty="0" smtClean="0"/>
              <a:t>cope </a:t>
            </a:r>
            <a:r>
              <a:rPr lang="en-US" dirty="0"/>
              <a:t>retainers:</a:t>
            </a:r>
          </a:p>
          <a:p>
            <a:pPr lvl="1"/>
            <a:r>
              <a:rPr lang="en-US" dirty="0"/>
              <a:t>R.2.27 ARC – if appearing in court, must inform court orally, or before appearance in writing;</a:t>
            </a:r>
          </a:p>
          <a:p>
            <a:pPr lvl="1"/>
            <a:r>
              <a:rPr lang="en-US" dirty="0"/>
              <a:t>Code of Conduct 3.2-2 – must confirm in writing what services will be provided</a:t>
            </a:r>
          </a:p>
          <a:p>
            <a:pPr lvl="1"/>
            <a:r>
              <a:rPr lang="en-US" dirty="0"/>
              <a:t>Code of Conduct 3.1, Commentary [8] - </a:t>
            </a:r>
            <a:r>
              <a:rPr lang="en-US" dirty="0">
                <a:latin typeface="Calibri"/>
              </a:rPr>
              <a:t>Lawyers owe clients a duty of competence, regardless of whether the retainer is a full service or a limited scope retainer. When a lawyer considers whether to provide   legal services under a limited scope retainer, the lawyer must consider whether the limitation is reasonable in the circumstances. For example, some matters may be too complex to offer legal services pursuant to a limited scope retainer. </a:t>
            </a:r>
          </a:p>
          <a:p>
            <a:r>
              <a:rPr lang="en-US" i="1" dirty="0"/>
              <a:t>Meehan v Good</a:t>
            </a:r>
            <a:r>
              <a:rPr lang="en-US" dirty="0"/>
              <a:t>, </a:t>
            </a:r>
            <a:r>
              <a:rPr lang="en-US" dirty="0"/>
              <a:t>2017 ONCA </a:t>
            </a:r>
            <a:r>
              <a:rPr lang="en-US" dirty="0" smtClean="0"/>
              <a:t>103: </a:t>
            </a:r>
            <a:r>
              <a:rPr lang="en-US" dirty="0"/>
              <a:t>duty beyond retainer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5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5. Resource </a:t>
            </a:r>
            <a:r>
              <a:rPr lang="en-US" dirty="0">
                <a:solidFill>
                  <a:srgbClr val="92200C"/>
                </a:solidFill>
              </a:rPr>
              <a:t>materials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4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Resource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Website: </a:t>
            </a:r>
            <a:r>
              <a:rPr lang="en-US" dirty="0">
                <a:solidFill>
                  <a:srgbClr val="000000"/>
                </a:solidFill>
                <a:latin typeface="Calibri"/>
                <a:hlinkClick r:id="rId2"/>
              </a:rPr>
              <a:t>www.albertalegalservices.com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 </a:t>
            </a:r>
            <a:endParaRPr lang="en-US" dirty="0">
              <a:solidFill>
                <a:srgbClr val="000000"/>
              </a:solidFill>
              <a:latin typeface="Calibri"/>
              <a:hlinkClick r:id="rId2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Materials:</a:t>
            </a:r>
          </a:p>
          <a:p>
            <a:pPr lvl="1"/>
            <a:r>
              <a:rPr lang="en-US" dirty="0"/>
              <a:t>Model Limited Legal Services Retainer Agreement;</a:t>
            </a:r>
          </a:p>
          <a:p>
            <a:pPr lvl="1"/>
            <a:r>
              <a:rPr lang="en-US" dirty="0"/>
              <a:t>Client Intake and Unbundling Guide;</a:t>
            </a:r>
          </a:p>
          <a:p>
            <a:pPr lvl="1"/>
            <a:r>
              <a:rPr lang="en-US" dirty="0"/>
              <a:t>Unbundling FAQ's for lawyers;</a:t>
            </a:r>
          </a:p>
          <a:p>
            <a:pPr lvl="1"/>
            <a:r>
              <a:rPr lang="en-US" dirty="0"/>
              <a:t>Limited Legal Services Best Practices;</a:t>
            </a:r>
          </a:p>
          <a:p>
            <a:pPr lvl="1"/>
            <a:r>
              <a:rPr lang="en-US" dirty="0"/>
              <a:t>Excerpt from Code of Conduct;</a:t>
            </a:r>
          </a:p>
          <a:p>
            <a:pPr lvl="1"/>
            <a:r>
              <a:rPr lang="en-US" dirty="0"/>
              <a:t>Nancy Carruthers "Ethics of Limited Scope Retainers" (Practice Advisor, Law Society of Alberta)</a:t>
            </a:r>
          </a:p>
          <a:p>
            <a:pPr lvl="1"/>
            <a:r>
              <a:rPr lang="en-US" dirty="0"/>
              <a:t>Law Matters Issue: "The Limited Scope Retainer"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15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Model retainer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 </a:t>
            </a:r>
            <a:r>
              <a:rPr lang="en-US" b="1" dirty="0"/>
              <a:t>REQUIREMENT</a:t>
            </a:r>
            <a:r>
              <a:rPr lang="en-US" dirty="0"/>
              <a:t> to use our model </a:t>
            </a:r>
            <a:r>
              <a:rPr lang="en-US" dirty="0" smtClean="0"/>
              <a:t>agreement</a:t>
            </a:r>
            <a:endParaRPr lang="en-US" dirty="0"/>
          </a:p>
          <a:p>
            <a:r>
              <a:rPr lang="en-US" dirty="0"/>
              <a:t>Whatever agreement you use:</a:t>
            </a:r>
          </a:p>
          <a:p>
            <a:pPr lvl="1"/>
            <a:r>
              <a:rPr lang="en-US" dirty="0"/>
              <a:t>Clear indication of what you ARE doing and </a:t>
            </a:r>
            <a:r>
              <a:rPr lang="en-US" dirty="0" smtClean="0"/>
              <a:t>ARE NOT doing</a:t>
            </a:r>
            <a:endParaRPr lang="en-US" dirty="0"/>
          </a:p>
          <a:p>
            <a:pPr lvl="1"/>
            <a:r>
              <a:rPr lang="en-US" dirty="0"/>
              <a:t>Recommend reading verbatim with Client</a:t>
            </a:r>
          </a:p>
          <a:p>
            <a:pPr lvl="1"/>
            <a:r>
              <a:rPr lang="en-US" dirty="0"/>
              <a:t>Do NOT work beyond scope of your agreement without additional written agreement</a:t>
            </a:r>
          </a:p>
          <a:p>
            <a:pPr lvl="1"/>
            <a:r>
              <a:rPr lang="en-US" dirty="0"/>
              <a:t>Read </a:t>
            </a:r>
            <a:r>
              <a:rPr lang="en-US" i="1" dirty="0"/>
              <a:t>Meehan </a:t>
            </a:r>
            <a:r>
              <a:rPr lang="en-US" i="1" dirty="0" smtClean="0"/>
              <a:t>v </a:t>
            </a:r>
            <a:r>
              <a:rPr lang="en-US" i="1" dirty="0"/>
              <a:t>Good </a:t>
            </a:r>
            <a:r>
              <a:rPr lang="en-US" dirty="0"/>
              <a:t>– obvious risks to clients should be disclosed to them in </a:t>
            </a:r>
            <a:r>
              <a:rPr lang="en-US" dirty="0" smtClean="0"/>
              <a:t>writing, especially </a:t>
            </a:r>
            <a:r>
              <a:rPr lang="en-US" dirty="0"/>
              <a:t>l</a:t>
            </a:r>
            <a:r>
              <a:rPr lang="en-US" dirty="0" smtClean="0"/>
              <a:t>imitation periods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2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6. After </a:t>
            </a:r>
            <a:r>
              <a:rPr lang="en-US" dirty="0">
                <a:solidFill>
                  <a:srgbClr val="92200C"/>
                </a:solidFill>
              </a:rPr>
              <a:t>the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1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Products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 will result in a final report that analyzes the survey data and makes recommendations for future research, policy reform, procedural reform and best practices in limited scope services</a:t>
            </a:r>
          </a:p>
          <a:p>
            <a:r>
              <a:rPr lang="en-US" dirty="0"/>
              <a:t>The report will be disseminated as widely as possible, including through the media and presentations to the bench, bar and appropriate community groups</a:t>
            </a:r>
          </a:p>
        </p:txBody>
      </p:sp>
    </p:spTree>
    <p:extLst>
      <p:ext uri="{BB962C8B-B14F-4D97-AF65-F5344CB8AC3E}">
        <p14:creationId xmlns:p14="http://schemas.microsoft.com/office/powerpoint/2010/main" val="1521515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Participating lawyers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that participating lawyers will find value in continuing to associate with each other, and might:</a:t>
            </a:r>
          </a:p>
          <a:p>
            <a:pPr lvl="1"/>
            <a:r>
              <a:rPr lang="en-US" dirty="0"/>
              <a:t>Form a practice association to develop standards, best practices and ethical guidelines and promote limited scope work</a:t>
            </a:r>
          </a:p>
          <a:p>
            <a:pPr lvl="1"/>
            <a:r>
              <a:rPr lang="en-US" dirty="0"/>
              <a:t>Continue to operate as the Alberta Limited Legal Services Project or something like it</a:t>
            </a:r>
          </a:p>
          <a:p>
            <a:r>
              <a:rPr lang="en-US" dirty="0"/>
              <a:t>We will happily transfer the website and all practice resources provided for, or produced during, the project to any practice groups that form after completion</a:t>
            </a:r>
          </a:p>
        </p:txBody>
      </p:sp>
    </p:spTree>
    <p:extLst>
      <p:ext uri="{BB962C8B-B14F-4D97-AF65-F5344CB8AC3E}">
        <p14:creationId xmlns:p14="http://schemas.microsoft.com/office/powerpoint/2010/main" val="50863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01" y="3371691"/>
            <a:ext cx="6858000" cy="2791783"/>
          </a:xfrm>
        </p:spPr>
        <p:txBody>
          <a:bodyPr/>
          <a:lstStyle/>
          <a:p>
            <a:pPr algn="l"/>
            <a:r>
              <a:rPr lang="en-US" dirty="0"/>
              <a:t>An introduction to the Limited Legal Services </a:t>
            </a:r>
            <a:r>
              <a:rPr lang="en-US" dirty="0" smtClean="0"/>
              <a:t>Project </a:t>
            </a:r>
            <a:r>
              <a:rPr lang="en-US" smtClean="0"/>
              <a:t>for participating lawyers</a:t>
            </a:r>
            <a:endParaRPr lang="en-US" dirty="0"/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Rob </a:t>
            </a:r>
            <a:r>
              <a:rPr lang="en-US" sz="1400" dirty="0" err="1"/>
              <a:t>Harvie</a:t>
            </a:r>
            <a:r>
              <a:rPr lang="en-US" sz="1400" dirty="0"/>
              <a:t> QC, </a:t>
            </a:r>
            <a:r>
              <a:rPr lang="en-US" sz="1400" i="1" dirty="0" err="1"/>
              <a:t>Huckvale</a:t>
            </a:r>
            <a:r>
              <a:rPr lang="en-US" sz="1400" i="1" dirty="0"/>
              <a:t> LLP</a:t>
            </a:r>
          </a:p>
          <a:p>
            <a:pPr algn="l"/>
            <a:r>
              <a:rPr lang="en-US" sz="1400" dirty="0"/>
              <a:t>John-Paul Boyd, </a:t>
            </a:r>
            <a:r>
              <a:rPr lang="en-US" sz="1400" i="1" dirty="0"/>
              <a:t>Canadian Research Institute for Law and the Family</a:t>
            </a:r>
          </a:p>
          <a:p>
            <a:pPr algn="l"/>
            <a:endParaRPr lang="en-US" sz="1400" i="1" dirty="0"/>
          </a:p>
          <a:p>
            <a:pPr algn="l"/>
            <a:r>
              <a:rPr lang="en-US" sz="1400" dirty="0"/>
              <a:t>Friday 10 March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98368"/>
            <a:ext cx="5866256" cy="125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1. Limited </a:t>
            </a:r>
            <a:r>
              <a:rPr lang="en-US" dirty="0">
                <a:solidFill>
                  <a:srgbClr val="92200C"/>
                </a:solidFill>
              </a:rPr>
              <a:t>legal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6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Limited legal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piece work, providing clients with one or more of the individual legal services that may be needed over the lifetime of a dispute</a:t>
            </a:r>
          </a:p>
          <a:p>
            <a:r>
              <a:rPr lang="en-US" dirty="0"/>
              <a:t>Alternative to usual cradle-to-grave approach to legal work, and expectation that lawyer will handle all matters associated with a file until last appeal is exhausted</a:t>
            </a:r>
          </a:p>
          <a:p>
            <a:r>
              <a:rPr lang="en-US" dirty="0"/>
              <a:t>Also called “unbundling,” “limited scope retainer,” “discrete legal services,”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6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Typical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consultations</a:t>
            </a:r>
          </a:p>
          <a:p>
            <a:r>
              <a:rPr lang="en-US" dirty="0"/>
              <a:t>Independent legal advice, second opinions</a:t>
            </a:r>
          </a:p>
          <a:p>
            <a:r>
              <a:rPr lang="en-US" dirty="0"/>
              <a:t>Drafting documents, including contracts, demand letters, arguments and pleadings</a:t>
            </a:r>
          </a:p>
          <a:p>
            <a:r>
              <a:rPr lang="en-US" dirty="0"/>
              <a:t>Drafting affidavits</a:t>
            </a:r>
          </a:p>
          <a:p>
            <a:r>
              <a:rPr lang="en-US" dirty="0"/>
              <a:t>Preparing or advising on settlement offer</a:t>
            </a:r>
          </a:p>
          <a:p>
            <a:r>
              <a:rPr lang="en-US" dirty="0"/>
              <a:t>Appearing in court on behalf of client</a:t>
            </a:r>
          </a:p>
          <a:p>
            <a:r>
              <a:rPr lang="en-US" dirty="0"/>
              <a:t>Conducting questioning, securing discovery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9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Rationale for unbundling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 and middle-income individuals can’t afford traditional full-scope legal services</a:t>
            </a:r>
          </a:p>
          <a:p>
            <a:r>
              <a:rPr lang="en-US" dirty="0"/>
              <a:t>Addresses negative public perceptions about lawyers’ cost and unaffordability</a:t>
            </a:r>
          </a:p>
          <a:p>
            <a:r>
              <a:rPr lang="en-US" dirty="0"/>
              <a:t>Improves clients’ ability to access justice</a:t>
            </a:r>
          </a:p>
          <a:p>
            <a:r>
              <a:rPr lang="en-US" dirty="0"/>
              <a:t>Few other reasonable, or probable, alternatives to making lawyers’ services more affordable</a:t>
            </a:r>
          </a:p>
          <a:p>
            <a:r>
              <a:rPr lang="en-US" dirty="0"/>
              <a:t>Limited services are </a:t>
            </a:r>
            <a:r>
              <a:rPr lang="en-US" i="1" dirty="0"/>
              <a:t>in demand </a:t>
            </a:r>
            <a:r>
              <a:rPr lang="en-US" dirty="0"/>
              <a:t>and yet few lawyers provide them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4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Benefits of limited scope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 collections issues</a:t>
            </a:r>
          </a:p>
          <a:p>
            <a:r>
              <a:rPr lang="en-US" dirty="0"/>
              <a:t>Files are closed quickly, have less chance to devolve into dog files</a:t>
            </a:r>
          </a:p>
          <a:p>
            <a:r>
              <a:rPr lang="en-US" dirty="0"/>
              <a:t>Can pick and choose the work you want to do</a:t>
            </a:r>
          </a:p>
          <a:p>
            <a:r>
              <a:rPr lang="en-US" dirty="0"/>
              <a:t>Pays at exactly the same rate as your usual work, </a:t>
            </a:r>
            <a:r>
              <a:rPr lang="en-US" i="1" dirty="0"/>
              <a:t>not </a:t>
            </a:r>
            <a:r>
              <a:rPr lang="en-US" dirty="0"/>
              <a:t>a form of charity</a:t>
            </a:r>
          </a:p>
          <a:p>
            <a:r>
              <a:rPr lang="en-US" dirty="0"/>
              <a:t>Excellent for lawyers returning to practice or looking for part-time situation</a:t>
            </a:r>
          </a:p>
          <a:p>
            <a:r>
              <a:rPr lang="en-US" dirty="0"/>
              <a:t>Improves work-life balance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Drawbacks of limited scope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crystal clear about scope of work will do for client and work will not do for client</a:t>
            </a:r>
          </a:p>
          <a:p>
            <a:r>
              <a:rPr lang="en-US" dirty="0"/>
              <a:t>Must be clear about whether you are going on record or becoming an address for service</a:t>
            </a:r>
          </a:p>
          <a:p>
            <a:r>
              <a:rPr lang="en-US" dirty="0"/>
              <a:t>Must be clear in communications to counsel and court about role in case</a:t>
            </a:r>
          </a:p>
          <a:p>
            <a:r>
              <a:rPr lang="en-US" dirty="0"/>
              <a:t>Files don’t have continuing financial benefit over long term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5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200C"/>
                </a:solidFill>
              </a:rPr>
              <a:t>2. Background</a:t>
            </a:r>
            <a:endParaRPr lang="en-US" dirty="0">
              <a:solidFill>
                <a:srgbClr val="92200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1299</Words>
  <Application>Microsoft Macintosh PowerPoint</Application>
  <PresentationFormat>On-screen Show (4:3)</PresentationFormat>
  <Paragraphs>153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Calibri Light</vt:lpstr>
      <vt:lpstr>Arial</vt:lpstr>
      <vt:lpstr>Office Theme</vt:lpstr>
      <vt:lpstr>PowerPoint Presentation</vt:lpstr>
      <vt:lpstr>Summary</vt:lpstr>
      <vt:lpstr>1. Limited legal services</vt:lpstr>
      <vt:lpstr>Limited legal services</vt:lpstr>
      <vt:lpstr>Typical services</vt:lpstr>
      <vt:lpstr>Rationale for unbundling</vt:lpstr>
      <vt:lpstr>Benefits of limited scope work</vt:lpstr>
      <vt:lpstr>Drawbacks of limited scope work</vt:lpstr>
      <vt:lpstr>2. Background</vt:lpstr>
      <vt:lpstr>Project background</vt:lpstr>
      <vt:lpstr>Funding</vt:lpstr>
      <vt:lpstr>The project</vt:lpstr>
      <vt:lpstr>The project</vt:lpstr>
      <vt:lpstr>Ulterior motives</vt:lpstr>
      <vt:lpstr>3. Expectations</vt:lpstr>
      <vt:lpstr>Participating in the project</vt:lpstr>
      <vt:lpstr>Expectations of participants</vt:lpstr>
      <vt:lpstr>You and your services</vt:lpstr>
      <vt:lpstr>Evaluation obligations</vt:lpstr>
      <vt:lpstr>Surveys</vt:lpstr>
      <vt:lpstr>4. Ethical considerations</vt:lpstr>
      <vt:lpstr>Ethical considerations</vt:lpstr>
      <vt:lpstr>5. Resource materials</vt:lpstr>
      <vt:lpstr>Resource materials</vt:lpstr>
      <vt:lpstr>Model retainer agreement</vt:lpstr>
      <vt:lpstr>6. After the project</vt:lpstr>
      <vt:lpstr>Products of the project</vt:lpstr>
      <vt:lpstr>Participating lawyers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cp:lastPrinted>2017-03-29T22:12:47Z</cp:lastPrinted>
  <dcterms:created xsi:type="dcterms:W3CDTF">2017-03-09T18:40:25Z</dcterms:created>
  <dcterms:modified xsi:type="dcterms:W3CDTF">2017-03-30T17:40:53Z</dcterms:modified>
</cp:coreProperties>
</file>